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80" r:id="rId7"/>
    <p:sldId id="285" r:id="rId8"/>
    <p:sldId id="286" r:id="rId9"/>
    <p:sldId id="282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82917" autoAdjust="0"/>
  </p:normalViewPr>
  <p:slideViewPr>
    <p:cSldViewPr snapToGrid="0">
      <p:cViewPr varScale="1">
        <p:scale>
          <a:sx n="75" d="100"/>
          <a:sy n="75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6D673-319A-40E9-9833-E853BE1891DD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11656-7651-4379-86FF-759FE20C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Collection of apps used to share and track data, typically in a geospatial manner</a:t>
            </a:r>
          </a:p>
          <a:p>
            <a:r>
              <a:rPr lang="en-US" dirty="0"/>
              <a:t>Think Blue Force Tracking meets Microsoft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  <a:p>
            <a:r>
              <a:rPr lang="en-US" dirty="0"/>
              <a:t>Create a God’s Eye view of our 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46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Terrain Elevation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6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Distances between points</a:t>
            </a:r>
          </a:p>
          <a:p>
            <a:r>
              <a:rPr lang="en-US" dirty="0"/>
              <a:t>Elevation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Viewsheds</a:t>
            </a:r>
          </a:p>
          <a:p>
            <a:r>
              <a:rPr lang="en-US" dirty="0"/>
              <a:t>Rf propagation planning</a:t>
            </a:r>
          </a:p>
          <a:p>
            <a:r>
              <a:rPr lang="en-US" dirty="0"/>
              <a:t>Clandestine comms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48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Contacts with range &amp; bearing</a:t>
            </a:r>
          </a:p>
          <a:p>
            <a:r>
              <a:rPr lang="en-US" dirty="0"/>
              <a:t>Send text messages</a:t>
            </a:r>
          </a:p>
          <a:p>
            <a:r>
              <a:rPr lang="en-US" dirty="0"/>
              <a:t>Send pics and videos</a:t>
            </a:r>
          </a:p>
          <a:p>
            <a:r>
              <a:rPr lang="en-US" dirty="0" err="1"/>
              <a:t>GeoCam</a:t>
            </a:r>
            <a:r>
              <a:rPr lang="en-US" dirty="0"/>
              <a:t> can include other sensor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Mumble plugin can enable voice comms</a:t>
            </a:r>
          </a:p>
          <a:p>
            <a:r>
              <a:rPr lang="en-US" dirty="0"/>
              <a:t>Data feeds for keeping up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1656-7651-4379-86FF-759FE20CFF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3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D13A-4639-371E-AF2D-46D64C6F4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89E9F-F846-F881-C0F9-926D568FB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F1814-24CE-330F-94C6-4487E181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8C5A6-CD2A-B259-46CE-ACDFAEAA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78410-A0DA-A33F-3649-87F36E40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61143-E709-F7D8-6C81-38B8FCFF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7B6CE-ECD7-E42C-D24A-B692F575A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DAA0F-734B-869F-559B-A14F7B79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08952-15FA-B33A-834E-EAF522F1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BFC23-068D-1633-9BC0-35CBB069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F1181-49E4-5EA4-20D5-671B5B054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38DD4-AD58-612F-EE39-AF0BF69AA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05A3-03F4-08AE-F22F-5980F7BE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09957-2F94-C092-E2C6-E8B39F5A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D1BAF-50EE-32CD-C0A3-0D8D570A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2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9D6F-CB51-2FF9-5F1C-B70A1B48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C36C-90F5-FE8D-B8DC-6C788E41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87952-1C8D-EB66-6F80-7B446001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72E7-AF52-9168-EEF3-2EBD1906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61329-9E17-1DAE-9F46-979955D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4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D993-04B7-D013-EC38-224089A2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DACDC-78D9-E00C-5621-4DAAD38DE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2286-DAB5-A6B4-2B0C-A0D6380B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EB99-12BC-F5E6-7793-634B8B6D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4E897-540E-C337-AABF-AC8EDD57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1AB-495D-9055-C610-966932C61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7F399-4A20-F65E-B88F-83BCB6BB5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550C7-859A-CE41-7648-6002545B6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D47A4-3F77-0AC1-B0EC-B74A8089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2A0E9-97A3-434E-CC1B-CA487030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E259-EED4-3242-F3B2-A32FFD01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0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2DA29-2AFE-A177-FD47-B1947C22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8D845-A8CB-008B-9605-5C33ED7E8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CC66E-6DB5-E214-EC0A-5F26D8F5D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43C1D-3FA5-8BDB-4529-18BF282D8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FD4CEE-6158-A9B8-052B-888ACEDC1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DCC07-9C57-0579-3F7D-8B523F11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ADA86-4F21-B76C-ADEF-2F1C9522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5D2D7-2806-E137-7B41-0AEA9024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23E1-36D2-908A-9352-D876ADAB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D18E7-1D69-3A2D-D1DD-735FFA1D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E924C-4452-872F-B30D-FD5C2D2F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B5F82-E289-598E-C88D-7333038F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1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CD439-BC9F-3F19-FA36-B7A27EFC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1ABC5-C146-7C5C-4AC5-B6F1927B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F00EB-A67A-1AFA-8CF6-0D38AC8C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4D43-EEEC-82C0-5AA9-E4D49B99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40AAF-2004-DBEC-F2A3-2F9D1B2E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A8904-0D34-717E-DA70-AFD328ED8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DFF45-829A-2974-8AD6-AF8B10BA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0ACED-619A-0D45-089C-B7B61343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15912-B061-FD83-09A0-F82654B9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6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8D11E-AD5B-3639-5340-BF9EBC91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8413F-257B-8F78-6B5D-4AEF74E49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7B62C-9EE5-7A35-A5C3-C6E7A5AFB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6DF60-9D08-289E-0E30-1CF23235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9EB0E-90AB-6DDA-69FE-C56A3D02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F45A4-3B39-9859-8703-9E50F80B5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9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AD900-8195-79D1-5FBB-DD7DFF1E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9A8A8-7259-2C69-1E31-650D4741B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2E76-0CB0-C90D-BC2F-7666ADFF8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035E-256E-4E24-B032-224C2DA8AE8E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75688-F276-B700-C96D-150E59DC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75BF-F46E-6122-A49A-22895038A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B5582-23F9-416C-AB02-0B804C417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C71C25-2AE2-E0C4-C848-19097D961C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0879" y="4829956"/>
            <a:ext cx="1128434" cy="1708956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F7FE0A61-1A7C-74D2-35B8-120357AF43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8" y="5351059"/>
            <a:ext cx="972823" cy="9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6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A64F7B-2CDA-EE97-46FE-7F12F85D1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960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TTP - Elmer Hour</a:t>
            </a:r>
          </a:p>
          <a:p>
            <a:r>
              <a:rPr lang="en-US" sz="3600" dirty="0"/>
              <a:t>Presented By</a:t>
            </a:r>
          </a:p>
          <a:p>
            <a:r>
              <a:rPr lang="en-US" sz="3600" dirty="0"/>
              <a:t>@Slevin &amp; @randombullshitusername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A74D584-28BB-7E01-22BA-43A574D2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2" y="713122"/>
            <a:ext cx="7459655" cy="19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a TAK Server: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0A398-0D53-DC62-1692-3AD94DEB8176}"/>
              </a:ext>
            </a:extLst>
          </p:cNvPr>
          <p:cNvSpPr txBox="1"/>
          <p:nvPr/>
        </p:nvSpPr>
        <p:spPr>
          <a:xfrm>
            <a:off x="39583" y="1690688"/>
            <a:ext cx="9349840" cy="126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marR="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public server</a:t>
            </a:r>
          </a:p>
          <a:p>
            <a:pPr marL="1200150" marR="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private cloud-hosted server</a:t>
            </a:r>
          </a:p>
          <a:p>
            <a:pPr marL="1200150" marR="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self-hosted PC running Ubuntu with some flavor of TAK server product</a:t>
            </a:r>
          </a:p>
          <a:p>
            <a:pPr marL="1200150" marR="0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self-hosted RPi running Ubuntu with a TAK server product installed</a:t>
            </a:r>
          </a:p>
        </p:txBody>
      </p:sp>
      <p:pic>
        <p:nvPicPr>
          <p:cNvPr id="6" name="Picture 5" descr="A diagram of a military person&#10;&#10;Description automatically generated">
            <a:extLst>
              <a:ext uri="{FF2B5EF4-FFF2-40B4-BE49-F238E27FC236}">
                <a16:creationId xmlns:a16="http://schemas.microsoft.com/office/drawing/2014/main" id="{364AA5D8-DE7D-F284-0411-9C58A24A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50" y="3047154"/>
            <a:ext cx="8248887" cy="36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04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Info:</a:t>
            </a:r>
          </a:p>
        </p:txBody>
      </p:sp>
      <p:pic>
        <p:nvPicPr>
          <p:cNvPr id="12" name="Picture 11" descr="A close up of a manual&#10;&#10;Description automatically generated">
            <a:extLst>
              <a:ext uri="{FF2B5EF4-FFF2-40B4-BE49-F238E27FC236}">
                <a16:creationId xmlns:a16="http://schemas.microsoft.com/office/drawing/2014/main" id="{9140EE6B-04D9-FEAF-584D-033C84F56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07" y="1341998"/>
            <a:ext cx="8159585" cy="2369029"/>
          </a:xfrm>
          <a:prstGeom prst="rect">
            <a:avLst/>
          </a:prstGeom>
        </p:spPr>
      </p:pic>
      <p:pic>
        <p:nvPicPr>
          <p:cNvPr id="14" name="Picture 13" descr="A close up of a manual&#10;&#10;Description automatically generated">
            <a:extLst>
              <a:ext uri="{FF2B5EF4-FFF2-40B4-BE49-F238E27FC236}">
                <a16:creationId xmlns:a16="http://schemas.microsoft.com/office/drawing/2014/main" id="{0359E23B-E89B-C4E8-4F00-7613F1CB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06" y="3864731"/>
            <a:ext cx="8159585" cy="2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ldier using a computer&#10;&#10;Description automatically generated">
            <a:extLst>
              <a:ext uri="{FF2B5EF4-FFF2-40B4-BE49-F238E27FC236}">
                <a16:creationId xmlns:a16="http://schemas.microsoft.com/office/drawing/2014/main" id="{74041D5C-AB27-5316-FD58-0E00E7020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3" b="17494"/>
          <a:stretch/>
        </p:blipFill>
        <p:spPr>
          <a:xfrm>
            <a:off x="1362643" y="2104325"/>
            <a:ext cx="4511018" cy="3540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1DAC1-527F-F053-B5A9-349763DA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1" name="Picture 10" descr="A computer screen shot of a city&#10;&#10;Description automatically generated">
            <a:extLst>
              <a:ext uri="{FF2B5EF4-FFF2-40B4-BE49-F238E27FC236}">
                <a16:creationId xmlns:a16="http://schemas.microsoft.com/office/drawing/2014/main" id="{0CAB2171-04F9-EC3C-A49D-807A33BA5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12905" r="23785" b="23952"/>
          <a:stretch/>
        </p:blipFill>
        <p:spPr>
          <a:xfrm>
            <a:off x="4836656" y="107195"/>
            <a:ext cx="4554362" cy="2951654"/>
          </a:xfrm>
          <a:prstGeom prst="rect">
            <a:avLst/>
          </a:prstGeom>
        </p:spPr>
      </p:pic>
      <p:pic>
        <p:nvPicPr>
          <p:cNvPr id="10" name="Picture 9" descr="A map of land and land&#10;&#10;Description automatically generated">
            <a:extLst>
              <a:ext uri="{FF2B5EF4-FFF2-40B4-BE49-F238E27FC236}">
                <a16:creationId xmlns:a16="http://schemas.microsoft.com/office/drawing/2014/main" id="{209B44A2-9DEA-F351-D9EA-F3DC21975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74" y="107195"/>
            <a:ext cx="2570021" cy="3214660"/>
          </a:xfrm>
          <a:prstGeom prst="rect">
            <a:avLst/>
          </a:prstGeom>
        </p:spPr>
      </p:pic>
      <p:pic>
        <p:nvPicPr>
          <p:cNvPr id="6" name="Picture 5" descr="A soldier working on a computer&#10;&#10;Description automatically generated">
            <a:extLst>
              <a:ext uri="{FF2B5EF4-FFF2-40B4-BE49-F238E27FC236}">
                <a16:creationId xmlns:a16="http://schemas.microsoft.com/office/drawing/2014/main" id="{D9170A9F-EADA-AB0A-9BDB-5DC4BD606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6" y="3859803"/>
            <a:ext cx="4395568" cy="2883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91597-C6D9-C061-45D6-9740F24983A3}"/>
              </a:ext>
            </a:extLst>
          </p:cNvPr>
          <p:cNvSpPr txBox="1"/>
          <p:nvPr/>
        </p:nvSpPr>
        <p:spPr>
          <a:xfrm>
            <a:off x="4591618" y="2290143"/>
            <a:ext cx="4168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highlight>
                  <a:srgbClr val="C0C0C0"/>
                </a:highlight>
                <a:latin typeface="Cyberpnuk2" panose="02000000000000000000" pitchFamily="2" charset="0"/>
              </a:rPr>
              <a:t>ATAK</a:t>
            </a:r>
          </a:p>
          <a:p>
            <a:r>
              <a:rPr lang="en-US" sz="6600" dirty="0">
                <a:highlight>
                  <a:srgbClr val="C0C0C0"/>
                </a:highlight>
                <a:latin typeface="Cyberpnuk2" panose="02000000000000000000" pitchFamily="2" charset="0"/>
              </a:rPr>
              <a:t>WinTAK</a:t>
            </a:r>
          </a:p>
          <a:p>
            <a:r>
              <a:rPr lang="en-US" sz="6600" dirty="0" err="1">
                <a:highlight>
                  <a:srgbClr val="C0C0C0"/>
                </a:highlight>
                <a:latin typeface="Cyberpnuk2" panose="02000000000000000000" pitchFamily="2" charset="0"/>
              </a:rPr>
              <a:t>iTAK</a:t>
            </a:r>
            <a:endParaRPr lang="en-US" sz="6600" dirty="0">
              <a:highlight>
                <a:srgbClr val="C0C0C0"/>
              </a:highlight>
              <a:latin typeface="Cyberpnuk2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F5AFE-D67B-ABF7-67B7-08EB37824869}"/>
              </a:ext>
            </a:extLst>
          </p:cNvPr>
          <p:cNvSpPr txBox="1"/>
          <p:nvPr/>
        </p:nvSpPr>
        <p:spPr>
          <a:xfrm>
            <a:off x="222641" y="1267859"/>
            <a:ext cx="451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Team Awareness Kit (TAK) </a:t>
            </a:r>
          </a:p>
        </p:txBody>
      </p:sp>
    </p:spTree>
    <p:extLst>
      <p:ext uri="{BB962C8B-B14F-4D97-AF65-F5344CB8AC3E}">
        <p14:creationId xmlns:p14="http://schemas.microsoft.com/office/powerpoint/2010/main" val="308974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9DFF-3B53-D854-C7E4-981C7769F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80" y="176012"/>
            <a:ext cx="11176120" cy="725388"/>
          </a:xfrm>
        </p:spPr>
        <p:txBody>
          <a:bodyPr/>
          <a:lstStyle/>
          <a:p>
            <a:r>
              <a:rPr lang="en-US" dirty="0"/>
              <a:t>Use Cases: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C0D84-381D-2AE2-52B5-4EB50480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80" y="822108"/>
            <a:ext cx="11109671" cy="2816106"/>
          </a:xfrm>
        </p:spPr>
        <p:txBody>
          <a:bodyPr/>
          <a:lstStyle/>
          <a:p>
            <a:r>
              <a:rPr lang="en-US" dirty="0"/>
              <a:t>Single dashboard for situational awareness with customized information: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Video streams</a:t>
            </a:r>
          </a:p>
          <a:p>
            <a:pPr lvl="1"/>
            <a:r>
              <a:rPr lang="en-US" dirty="0"/>
              <a:t>APRS</a:t>
            </a:r>
          </a:p>
          <a:p>
            <a:pPr lvl="1"/>
            <a:r>
              <a:rPr lang="en-US" dirty="0"/>
              <a:t>ADS-B</a:t>
            </a:r>
          </a:p>
          <a:p>
            <a:pPr lvl="1"/>
            <a:r>
              <a:rPr lang="en-US" dirty="0" err="1"/>
              <a:t>Meshtastic</a:t>
            </a:r>
            <a:endParaRPr lang="en-US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02E3C1B-F021-B377-43D9-8CEBDB067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0315" r="7404" b="-438"/>
          <a:stretch/>
        </p:blipFill>
        <p:spPr>
          <a:xfrm>
            <a:off x="7388871" y="1326153"/>
            <a:ext cx="4329315" cy="2428123"/>
          </a:xfrm>
          <a:prstGeom prst="rect">
            <a:avLst/>
          </a:prstGeom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A0A0A395-757A-5DD9-4759-E87ED1DCA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68" y="3817937"/>
            <a:ext cx="5140820" cy="2393582"/>
          </a:xfrm>
          <a:prstGeom prst="rect">
            <a:avLst/>
          </a:prstGeom>
        </p:spPr>
      </p:pic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CDF1A05A-CE2A-64C4-9083-D60AFA053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31" b="40370"/>
          <a:stretch/>
        </p:blipFill>
        <p:spPr>
          <a:xfrm>
            <a:off x="3287739" y="1326152"/>
            <a:ext cx="3866749" cy="2428123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186FCC0-B99B-816E-0ADE-752F5A50B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8" t="9575" r="5425" b="17315"/>
          <a:stretch/>
        </p:blipFill>
        <p:spPr>
          <a:xfrm>
            <a:off x="1451330" y="3814519"/>
            <a:ext cx="3849300" cy="239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36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BA46-86B0-81F2-6F75-9C03DFBF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6814D-8BDB-15D6-055C-B21B34F48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DTED Resolution: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DTED Level 0 corresponds to small scale hardcopy products and has a post spacing of 30 arc-seconds, or one-kilometer nominal resolution.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DTED Level 1 corresponds to medium scale hardcopy products and has a post spacing of three arc-seconds, or 100-meter nominal resolution.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DTED Level 2 corresponds to medium to large scale hardcopy products and has a post spacing of one arc-second-, or 30-meter nominal resolution.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Basically, the higher the level of DTED the more accurate the elevation data is. </a:t>
            </a:r>
          </a:p>
        </p:txBody>
      </p:sp>
    </p:spTree>
    <p:extLst>
      <p:ext uri="{BB962C8B-B14F-4D97-AF65-F5344CB8AC3E}">
        <p14:creationId xmlns:p14="http://schemas.microsoft.com/office/powerpoint/2010/main" val="355834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1046-74D3-5183-2F1C-73283896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537"/>
            <a:ext cx="10515600" cy="3464102"/>
          </a:xfrm>
        </p:spPr>
        <p:txBody>
          <a:bodyPr/>
          <a:lstStyle/>
          <a:p>
            <a:r>
              <a:rPr lang="en-US" dirty="0"/>
              <a:t>Geospatial Tools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FFE014E-5182-1BD7-A867-F48645D3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48" y="2231245"/>
            <a:ext cx="8274381" cy="4500177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272FEF7-18D4-A349-B9D0-4C3EF47E7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97" y="246293"/>
            <a:ext cx="4101977" cy="43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1046-74D3-5183-2F1C-73283896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537"/>
            <a:ext cx="10515600" cy="3464102"/>
          </a:xfrm>
        </p:spPr>
        <p:txBody>
          <a:bodyPr/>
          <a:lstStyle/>
          <a:p>
            <a:r>
              <a:rPr lang="en-US" dirty="0"/>
              <a:t>Geospatial Tools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95DD096-C966-545E-792C-8D2614C3D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41" y="2148601"/>
            <a:ext cx="8330718" cy="4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0987E7CC-76D9-F697-8FE1-07384669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72" y="162700"/>
            <a:ext cx="2973079" cy="6375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1046-74D3-5183-2F1C-73283896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537"/>
            <a:ext cx="10515600" cy="3464102"/>
          </a:xfrm>
        </p:spPr>
        <p:txBody>
          <a:bodyPr/>
          <a:lstStyle/>
          <a:p>
            <a:r>
              <a:rPr lang="en-US" dirty="0"/>
              <a:t>Comms &amp; Data Sharing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572C4DE-F06D-4951-907C-FEC4390C0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4"/>
          <a:stretch/>
        </p:blipFill>
        <p:spPr>
          <a:xfrm>
            <a:off x="4881513" y="143987"/>
            <a:ext cx="2454289" cy="24467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CD9092-C794-D185-1DA7-226565FF14AC}"/>
              </a:ext>
            </a:extLst>
          </p:cNvPr>
          <p:cNvGrpSpPr/>
          <p:nvPr/>
        </p:nvGrpSpPr>
        <p:grpSpPr>
          <a:xfrm>
            <a:off x="1577449" y="2698014"/>
            <a:ext cx="5758353" cy="3859175"/>
            <a:chOff x="1809642" y="2679301"/>
            <a:chExt cx="5758353" cy="3859175"/>
          </a:xfrm>
        </p:grpSpPr>
        <p:pic>
          <p:nvPicPr>
            <p:cNvPr id="10" name="Picture 9" descr="A map of land with blue water and black text&#10;&#10;Description automatically generated">
              <a:extLst>
                <a:ext uri="{FF2B5EF4-FFF2-40B4-BE49-F238E27FC236}">
                  <a16:creationId xmlns:a16="http://schemas.microsoft.com/office/drawing/2014/main" id="{D7A8F500-36D6-86DF-AB37-3D5B2039F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7" b="4473"/>
            <a:stretch/>
          </p:blipFill>
          <p:spPr>
            <a:xfrm>
              <a:off x="1809642" y="2679301"/>
              <a:ext cx="5758353" cy="3859175"/>
            </a:xfrm>
            <a:prstGeom prst="rect">
              <a:avLst/>
            </a:prstGeom>
          </p:spPr>
        </p:pic>
        <p:pic>
          <p:nvPicPr>
            <p:cNvPr id="8" name="Picture 7" descr="A map of a city&#10;&#10;Description automatically generated">
              <a:extLst>
                <a:ext uri="{FF2B5EF4-FFF2-40B4-BE49-F238E27FC236}">
                  <a16:creationId xmlns:a16="http://schemas.microsoft.com/office/drawing/2014/main" id="{57807C0A-CCA4-C01B-753F-D5F5D1863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31" t="35378" r="40962" b="36511"/>
            <a:stretch/>
          </p:blipFill>
          <p:spPr>
            <a:xfrm>
              <a:off x="3081225" y="4960154"/>
              <a:ext cx="1282760" cy="1111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9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1046-74D3-5183-2F1C-73283896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537"/>
            <a:ext cx="10515600" cy="3464102"/>
          </a:xfrm>
        </p:spPr>
        <p:txBody>
          <a:bodyPr/>
          <a:lstStyle/>
          <a:p>
            <a:r>
              <a:rPr lang="en-US" dirty="0"/>
              <a:t>Comms &amp; Data Sharing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E3B308A-8ADF-4905-5BF0-2171D2CB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39" y="2348918"/>
            <a:ext cx="5964821" cy="4327068"/>
          </a:xfrm>
          <a:prstGeom prst="rect">
            <a:avLst/>
          </a:prstGeom>
        </p:spPr>
      </p:pic>
      <p:pic>
        <p:nvPicPr>
          <p:cNvPr id="9" name="Picture 8" descr="A map of a mountain range&#10;&#10;Description automatically generated">
            <a:extLst>
              <a:ext uri="{FF2B5EF4-FFF2-40B4-BE49-F238E27FC236}">
                <a16:creationId xmlns:a16="http://schemas.microsoft.com/office/drawing/2014/main" id="{1EDCCDE4-5CF9-05E3-B47B-8BD5B52AE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52" y="84434"/>
            <a:ext cx="3308566" cy="52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5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C61F-ED7D-53A0-435A-8FCBDA93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2-ED70-9A10-ED4A-26B5B0B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</p:txBody>
      </p:sp>
      <p:pic>
        <p:nvPicPr>
          <p:cNvPr id="10" name="Picture 9" descr="A group of logos in different colors&#10;&#10;Description automatically generated">
            <a:extLst>
              <a:ext uri="{FF2B5EF4-FFF2-40B4-BE49-F238E27FC236}">
                <a16:creationId xmlns:a16="http://schemas.microsoft.com/office/drawing/2014/main" id="{3F6CEC35-41FA-2FA4-A874-05BFF290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673959"/>
            <a:ext cx="6620590" cy="4619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C1025C-4931-683C-B01E-13283D54AE59}"/>
              </a:ext>
            </a:extLst>
          </p:cNvPr>
          <p:cNvSpPr txBox="1"/>
          <p:nvPr/>
        </p:nvSpPr>
        <p:spPr>
          <a:xfrm>
            <a:off x="-137822" y="2153826"/>
            <a:ext cx="5351089" cy="165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Desired infrastructure:</a:t>
            </a:r>
          </a:p>
          <a:p>
            <a:pPr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Conventional internet based</a:t>
            </a:r>
          </a:p>
          <a:p>
            <a:pPr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SD-WAN (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ZeroTier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equivalent)</a:t>
            </a:r>
          </a:p>
          <a:p>
            <a:pPr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Mobile ad hoc network (MANET)</a:t>
            </a:r>
          </a:p>
        </p:txBody>
      </p:sp>
    </p:spTree>
    <p:extLst>
      <p:ext uri="{BB962C8B-B14F-4D97-AF65-F5344CB8AC3E}">
        <p14:creationId xmlns:p14="http://schemas.microsoft.com/office/powerpoint/2010/main" val="1242190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300</Words>
  <Application>Microsoft Office PowerPoint</Application>
  <PresentationFormat>Widescreen</PresentationFormat>
  <Paragraphs>65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Cyberpnuk2</vt:lpstr>
      <vt:lpstr>Office Theme</vt:lpstr>
      <vt:lpstr>PowerPoint Presentation</vt:lpstr>
      <vt:lpstr>Overview</vt:lpstr>
      <vt:lpstr>Use Cases:</vt:lpstr>
      <vt:lpstr>Capabilities:</vt:lpstr>
      <vt:lpstr>Capabilities:</vt:lpstr>
      <vt:lpstr>Capabilities:</vt:lpstr>
      <vt:lpstr>Capabilities:</vt:lpstr>
      <vt:lpstr>Capabilities:</vt:lpstr>
      <vt:lpstr>Setup:</vt:lpstr>
      <vt:lpstr>Setting up a TAK Server:</vt:lpstr>
      <vt:lpstr>More Info: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Wiederrich</dc:creator>
  <cp:lastModifiedBy>Hans Wiederrich</cp:lastModifiedBy>
  <cp:revision>70</cp:revision>
  <dcterms:created xsi:type="dcterms:W3CDTF">2024-02-20T02:21:01Z</dcterms:created>
  <dcterms:modified xsi:type="dcterms:W3CDTF">2025-06-07T13:21:05Z</dcterms:modified>
</cp:coreProperties>
</file>